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gif"/>
  <Override PartName="/ppt/media/image3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31"/>
  </p:notesMasterIdLst>
  <p:sldIdLst>
    <p:sldId id="309" r:id="rId5"/>
    <p:sldId id="308" r:id="rId6"/>
    <p:sldId id="276" r:id="rId7"/>
    <p:sldId id="277" r:id="rId8"/>
    <p:sldId id="280" r:id="rId9"/>
    <p:sldId id="278" r:id="rId10"/>
    <p:sldId id="305" r:id="rId11"/>
    <p:sldId id="281" r:id="rId12"/>
    <p:sldId id="306" r:id="rId13"/>
    <p:sldId id="297" r:id="rId14"/>
    <p:sldId id="284" r:id="rId15"/>
    <p:sldId id="285" r:id="rId16"/>
    <p:sldId id="286" r:id="rId17"/>
    <p:sldId id="287" r:id="rId18"/>
    <p:sldId id="275" r:id="rId19"/>
    <p:sldId id="288" r:id="rId20"/>
    <p:sldId id="301" r:id="rId21"/>
    <p:sldId id="304" r:id="rId22"/>
    <p:sldId id="282" r:id="rId23"/>
    <p:sldId id="307" r:id="rId24"/>
    <p:sldId id="283" r:id="rId25"/>
    <p:sldId id="289" r:id="rId26"/>
    <p:sldId id="298" r:id="rId27"/>
    <p:sldId id="291" r:id="rId28"/>
    <p:sldId id="294" r:id="rId29"/>
    <p:sldId id="293" r:id="rId30"/>
  </p:sldIdLst>
  <p:sldSz cx="20104100" cy="11453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8" userDrawn="1">
          <p15:clr>
            <a:srgbClr val="A4A3A4"/>
          </p15:clr>
        </p15:guide>
        <p15:guide id="2" pos="63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5" autoAdjust="0"/>
    <p:restoredTop sz="95921" autoAdjust="0"/>
  </p:normalViewPr>
  <p:slideViewPr>
    <p:cSldViewPr snapToGrid="0">
      <p:cViewPr varScale="1">
        <p:scale>
          <a:sx n="50" d="100"/>
          <a:sy n="50" d="100"/>
        </p:scale>
        <p:origin x="810" y="36"/>
      </p:cViewPr>
      <p:guideLst>
        <p:guide orient="horz" pos="3608"/>
        <p:guide pos="6332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6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7C780-1C70-4EDD-AA7B-170128FE6841}" type="datetimeFigureOut">
              <a:rPr lang="es-ES_tradnl" smtClean="0"/>
              <a:t>07/10/2016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1143000"/>
            <a:ext cx="5416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C7687-930E-4082-BFC5-B94C723911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86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1pPr>
    <a:lvl2pPr marL="757352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2pPr>
    <a:lvl3pPr marL="1514704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3pPr>
    <a:lvl4pPr marL="2272055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4pPr>
    <a:lvl5pPr marL="3029407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5pPr>
    <a:lvl6pPr marL="3786759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6pPr>
    <a:lvl7pPr marL="4544111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7pPr>
    <a:lvl8pPr marL="5301463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8pPr>
    <a:lvl9pPr marL="6058814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7418"/>
            <a:ext cx="20104100" cy="1476395"/>
          </a:xfrm>
          <a:prstGeom prst="rect">
            <a:avLst/>
          </a:prstGeom>
        </p:spPr>
      </p:pic>
      <p:sp>
        <p:nvSpPr>
          <p:cNvPr id="8" name="CasellaDiTesto 7"/>
          <p:cNvSpPr txBox="1"/>
          <p:nvPr userDrawn="1"/>
        </p:nvSpPr>
        <p:spPr>
          <a:xfrm>
            <a:off x="1161431" y="293458"/>
            <a:ext cx="365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it-IT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FutureDecoded</a:t>
            </a:r>
            <a:endParaRPr lang="it-IT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851" y="75382"/>
            <a:ext cx="2828092" cy="104029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1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7418"/>
            <a:ext cx="20104100" cy="1476395"/>
          </a:xfrm>
          <a:prstGeom prst="rect">
            <a:avLst/>
          </a:prstGeom>
        </p:spPr>
      </p:pic>
      <p:pic>
        <p:nvPicPr>
          <p:cNvPr id="6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0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8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7418"/>
            <a:ext cx="20104100" cy="1476395"/>
          </a:xfrm>
          <a:prstGeom prst="rect">
            <a:avLst/>
          </a:prstGeom>
        </p:spPr>
      </p:pic>
      <p:sp>
        <p:nvSpPr>
          <p:cNvPr id="3" name="CasellaDiTesto 2"/>
          <p:cNvSpPr txBox="1"/>
          <p:nvPr userDrawn="1"/>
        </p:nvSpPr>
        <p:spPr>
          <a:xfrm>
            <a:off x="1161431" y="293458"/>
            <a:ext cx="365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it-IT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FutureDecoded</a:t>
            </a:r>
            <a:endParaRPr lang="it-IT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851" y="75382"/>
            <a:ext cx="2828092" cy="104029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1382713" y="10615613"/>
            <a:ext cx="4522787" cy="609600"/>
          </a:xfrm>
          <a:prstGeom prst="rect">
            <a:avLst/>
          </a:prstGeom>
        </p:spPr>
        <p:txBody>
          <a:bodyPr/>
          <a:lstStyle/>
          <a:p>
            <a:fld id="{73F2EA66-6EED-4995-8CE7-50C4D1044301}" type="datetimeFigureOut">
              <a:rPr lang="it-IT" smtClean="0"/>
              <a:t>07/10/2016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6659563" y="10615613"/>
            <a:ext cx="6784975" cy="6096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4198600" y="10615613"/>
            <a:ext cx="4522788" cy="609600"/>
          </a:xfrm>
          <a:prstGeom prst="rect">
            <a:avLst/>
          </a:prstGeom>
        </p:spPr>
        <p:txBody>
          <a:bodyPr/>
          <a:lstStyle/>
          <a:p>
            <a:fld id="{F93A8FDD-A1B5-4189-8ECB-DD6805451AE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129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titolo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20104100" cy="1159428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579926" y="610872"/>
            <a:ext cx="10947505" cy="3782694"/>
          </a:xfrm>
        </p:spPr>
        <p:txBody>
          <a:bodyPr anchor="b">
            <a:normAutofit/>
          </a:bodyPr>
          <a:lstStyle>
            <a:lvl1pPr algn="l">
              <a:defRPr sz="10883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Nome sessione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579926" y="4839972"/>
            <a:ext cx="12178446" cy="2819400"/>
          </a:xfrm>
        </p:spPr>
        <p:txBody>
          <a:bodyPr/>
          <a:lstStyle>
            <a:lvl1pPr marL="0" indent="0" algn="l">
              <a:buNone/>
              <a:defRPr sz="3958" baseline="0">
                <a:solidFill>
                  <a:schemeClr val="bg1"/>
                </a:solidFill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it-IT" dirty="0"/>
              <a:t>Nome Speaker</a:t>
            </a:r>
          </a:p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32639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89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0" r:id="rId2"/>
    <p:sldLayoutId id="2147483691" r:id="rId3"/>
    <p:sldLayoutId id="2147483685" r:id="rId4"/>
    <p:sldLayoutId id="214748369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d-gate.com/products/sql-development/sql-test/" TargetMode="External"/><Relationship Id="rId3" Type="http://schemas.openxmlformats.org/officeDocument/2006/relationships/hyperlink" Target="https://msdn.microsoft.com/it-it/library/mt169842.aspx" TargetMode="External"/><Relationship Id="rId7" Type="http://schemas.openxmlformats.org/officeDocument/2006/relationships/hyperlink" Target="https://www.simple-talk.com/sql/t-sql-programming/getting-started-testing-databases-with-tsqlt/" TargetMode="External"/><Relationship Id="rId2" Type="http://schemas.openxmlformats.org/officeDocument/2006/relationships/hyperlink" Target="http://www.sqlservercentral.com/articles/Unit+Testing/12390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centricity.net/tsqlt/" TargetMode="External"/><Relationship Id="rId5" Type="http://schemas.openxmlformats.org/officeDocument/2006/relationships/hyperlink" Target="http://tsqlt.org/user-guide/tsqlt-tutorial/" TargetMode="External"/><Relationship Id="rId10" Type="http://schemas.openxmlformats.org/officeDocument/2006/relationships/hyperlink" Target="http://blog.apexsql.com/whats-new-in-apexsql-unit-test-2016/" TargetMode="External"/><Relationship Id="rId4" Type="http://schemas.openxmlformats.org/officeDocument/2006/relationships/hyperlink" Target="https://www.youtube.com/watch?v=7tIHg3P0ea0" TargetMode="External"/><Relationship Id="rId9" Type="http://schemas.openxmlformats.org/officeDocument/2006/relationships/hyperlink" Target="https://www.youtube.com/watch?v=l68YO8NyoD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hyperlink" Target="http://suxstellino.wordpress.com/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blogs.dotnethell.it/suxstellin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www.engageitservices.it/" TargetMode="Externa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0" y="72628"/>
            <a:ext cx="19849141" cy="11308556"/>
          </a:xfrm>
          <a:prstGeom prst="rect">
            <a:avLst/>
          </a:prstGeom>
        </p:spPr>
      </p:pic>
      <p:pic>
        <p:nvPicPr>
          <p:cNvPr id="3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30"/>
            <a:ext cx="20622915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145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4056" y="822298"/>
            <a:ext cx="17369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«Fix </a:t>
            </a:r>
            <a:r>
              <a:rPr lang="it-IT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bugs</a:t>
            </a:r>
            <a:r>
              <a:rPr lang="it-IT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it-IT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soon</a:t>
            </a:r>
            <a:r>
              <a:rPr lang="it-IT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it-IT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it-IT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find</a:t>
            </a:r>
            <a:r>
              <a:rPr lang="it-IT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them</a:t>
            </a:r>
            <a:r>
              <a:rPr lang="it-IT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»</a:t>
            </a:r>
          </a:p>
          <a:p>
            <a:r>
              <a:rPr lang="it-I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Non rimandare a domani quello che potresti fare oggi!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3" y="3398923"/>
            <a:ext cx="11298282" cy="7502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42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Test manuale su database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861581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Esecuzione di codice in ambienti di produzione o estratti di dati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T-SQL </a:t>
            </a:r>
            <a:r>
              <a:rPr lang="it-IT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debug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it-IT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check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 su valori </a:t>
            </a:r>
            <a:r>
              <a:rPr lang="it-IT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  <a:r>
              <a:rPr lang="it-IT" sz="3600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PRINT, PRINT, SELECT…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Non ripetibile, soggetto ad errori umani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Alcuni test non sono più validi appena cambia la situazione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Alcuni test sono fatti su vincoli che bloccano l’operatività del test stesso</a:t>
            </a:r>
          </a:p>
        </p:txBody>
      </p:sp>
    </p:spTree>
    <p:extLst>
      <p:ext uri="{BB962C8B-B14F-4D97-AF65-F5344CB8AC3E}">
        <p14:creationId xmlns:p14="http://schemas.microsoft.com/office/powerpoint/2010/main" val="1154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Cosa dovremmo testare?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861581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Calcoli in procedure e funzioni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Constraint (schema)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Casi limite di DML e dati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Comportamenti attesi dalle regole sui dati e dai DLM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Error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 Handling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Standard (SQLCop)</a:t>
            </a:r>
          </a:p>
        </p:txBody>
      </p:sp>
    </p:spTree>
    <p:extLst>
      <p:ext uri="{BB962C8B-B14F-4D97-AF65-F5344CB8AC3E}">
        <p14:creationId xmlns:p14="http://schemas.microsoft.com/office/powerpoint/2010/main" val="321266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Una soluzione possibile</a:t>
            </a:r>
            <a:endParaRPr lang="it-IT" sz="65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8615816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tSQLt (free)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Semplice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installare</a:t>
            </a:r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Struttura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comune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 (Assemble, Act, Assert)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	Framework in t-sql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…con SQL Server Management Studio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	Via t-sql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	Con </a:t>
            </a:r>
            <a:r>
              <a:rPr lang="en-US" sz="4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 Gate </a:t>
            </a:r>
            <a:r>
              <a:rPr lang="en-US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SQL Test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Integrato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anche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 con il framework SQLCop</a:t>
            </a:r>
          </a:p>
        </p:txBody>
      </p:sp>
    </p:spTree>
    <p:extLst>
      <p:ext uri="{BB962C8B-B14F-4D97-AF65-F5344CB8AC3E}">
        <p14:creationId xmlns:p14="http://schemas.microsoft.com/office/powerpoint/2010/main" val="253940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Struttura di un test tSQLt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3031696"/>
            <a:ext cx="1206633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  <a:t>Built-in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tsqlt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schema</a:t>
            </a:r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  <a:t>Classes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User defined schema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  <a:t>Convenzioni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	Naming: test*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263" y="3110330"/>
            <a:ext cx="4039164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3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145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126" y="4494889"/>
            <a:ext cx="11340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  <a:p>
            <a:r>
              <a:rPr lang="it-I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Install</a:t>
            </a:r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tsqlt</a:t>
            </a:r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 creazione del primo test</a:t>
            </a:r>
          </a:p>
        </p:txBody>
      </p:sp>
    </p:spTree>
    <p:extLst>
      <p:ext uri="{BB962C8B-B14F-4D97-AF65-F5344CB8AC3E}">
        <p14:creationId xmlns:p14="http://schemas.microsoft.com/office/powerpoint/2010/main" val="79886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tSQLt test – Pipeline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0159" y="2512964"/>
            <a:ext cx="5105984" cy="6526105"/>
            <a:chOff x="770159" y="2512964"/>
            <a:chExt cx="5105984" cy="6526105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 flipH="1">
              <a:off x="770159" y="2512964"/>
              <a:ext cx="5105984" cy="6526105"/>
            </a:xfrm>
            <a:prstGeom prst="rect">
              <a:avLst/>
            </a:prstGeom>
            <a:solidFill>
              <a:srgbClr val="60BB0E"/>
            </a:solidFill>
          </p:spPr>
          <p:txBody>
            <a:bodyPr vert="horz" lIns="91440" tIns="45720" rIns="91440" bIns="45720"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800" b="1" dirty="0">
                  <a:solidFill>
                    <a:schemeClr val="bg1"/>
                  </a:solidFill>
                </a:rPr>
                <a:t>Assemble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974361" y="2818151"/>
              <a:ext cx="439582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Creazione</a:t>
              </a:r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 fake</a:t>
              </a:r>
            </a:p>
            <a:p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Set </a:t>
              </a:r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opzioni</a:t>
              </a:r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 fake</a:t>
              </a:r>
            </a:p>
            <a:p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Popolamento</a:t>
              </a:r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 fake</a:t>
              </a:r>
            </a:p>
            <a:p>
              <a:endParaRPr lang="en-US" sz="3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69438" y="2512964"/>
            <a:ext cx="5299414" cy="6526105"/>
            <a:chOff x="6869438" y="2512964"/>
            <a:chExt cx="5299414" cy="6526105"/>
          </a:xfrm>
        </p:grpSpPr>
        <p:sp>
          <p:nvSpPr>
            <p:cNvPr id="7" name="Content Placeholder 4"/>
            <p:cNvSpPr txBox="1">
              <a:spLocks/>
            </p:cNvSpPr>
            <p:nvPr/>
          </p:nvSpPr>
          <p:spPr>
            <a:xfrm flipH="1">
              <a:off x="6869438" y="2512964"/>
              <a:ext cx="5299414" cy="6526105"/>
            </a:xfrm>
            <a:prstGeom prst="rect">
              <a:avLst/>
            </a:prstGeom>
            <a:solidFill>
              <a:srgbClr val="00BDE3"/>
            </a:solidFill>
          </p:spPr>
          <p:txBody>
            <a:bodyPr vert="horz" lIns="91440" tIns="45720" rIns="91440" bIns="45720" rtlCol="0" anchor="b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800" b="1" dirty="0">
                  <a:solidFill>
                    <a:schemeClr val="bg1"/>
                  </a:solidFill>
                </a:rPr>
                <a:t>Act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59176" y="2818151"/>
              <a:ext cx="439582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Esecuzione</a:t>
              </a:r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comandi</a:t>
              </a:r>
              <a:endParaRPr lang="en-US" sz="3600" dirty="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endParaRPr>
            </a:p>
            <a:p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Business logic</a:t>
              </a:r>
            </a:p>
            <a:p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Esecuzione</a:t>
              </a:r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 proc/</a:t>
              </a:r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func</a:t>
              </a:r>
              <a:endParaRPr lang="en-US" sz="3600" dirty="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sz="36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091812" y="2512964"/>
            <a:ext cx="5481000" cy="6526105"/>
            <a:chOff x="13091812" y="2512964"/>
            <a:chExt cx="5481000" cy="6526105"/>
          </a:xfrm>
        </p:grpSpPr>
        <p:sp>
          <p:nvSpPr>
            <p:cNvPr id="8" name="Content Placeholder 4"/>
            <p:cNvSpPr txBox="1">
              <a:spLocks/>
            </p:cNvSpPr>
            <p:nvPr/>
          </p:nvSpPr>
          <p:spPr>
            <a:xfrm flipH="1">
              <a:off x="13091812" y="2512964"/>
              <a:ext cx="5481000" cy="6526105"/>
            </a:xfrm>
            <a:prstGeom prst="rect">
              <a:avLst/>
            </a:prstGeom>
            <a:solidFill>
              <a:srgbClr val="CD2548"/>
            </a:solidFill>
          </p:spPr>
          <p:txBody>
            <a:bodyPr vert="horz" lIns="91440" tIns="45720" rIns="91440" bIns="45720" rtlCol="0" anchor="b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800" b="1" dirty="0">
                  <a:solidFill>
                    <a:schemeClr val="bg1"/>
                  </a:solidFill>
                </a:rPr>
                <a:t>Assert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3701010" y="2818151"/>
              <a:ext cx="44195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Valori</a:t>
              </a:r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attesi</a:t>
              </a:r>
              <a:endParaRPr lang="en-US" sz="3600" dirty="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endParaRPr>
            </a:p>
            <a:p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Metadati</a:t>
              </a:r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attesi</a:t>
              </a:r>
              <a:endParaRPr lang="en-US" sz="3600" dirty="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endParaRPr>
            </a:p>
            <a:p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Comportamenti</a:t>
              </a:r>
              <a:r>
                <a:rPr lang="en-US" sz="3600" dirty="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rPr>
                <a:t>attesi</a:t>
              </a:r>
              <a:endParaRPr lang="en-US" sz="3600" dirty="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120534" y="6559445"/>
            <a:ext cx="783724" cy="1990407"/>
            <a:chOff x="18120534" y="6559445"/>
            <a:chExt cx="783724" cy="19904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120534" y="6559445"/>
              <a:ext cx="783724" cy="6020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158522" y="7873246"/>
              <a:ext cx="707747" cy="67660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9" name="Right Arrow 6"/>
          <p:cNvSpPr/>
          <p:nvPr/>
        </p:nvSpPr>
        <p:spPr>
          <a:xfrm>
            <a:off x="5663639" y="3584679"/>
            <a:ext cx="1488639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7"/>
          <p:cNvSpPr/>
          <p:nvPr/>
        </p:nvSpPr>
        <p:spPr>
          <a:xfrm>
            <a:off x="12016046" y="3584679"/>
            <a:ext cx="1488639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5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4830972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endParaRPr lang="it-IT" sz="65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sellaDiTesto 22"/>
          <p:cNvSpPr txBox="1"/>
          <p:nvPr/>
        </p:nvSpPr>
        <p:spPr>
          <a:xfrm>
            <a:off x="1289898" y="2417099"/>
            <a:ext cx="1764267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 err="1">
                <a:latin typeface="Segoe UI" panose="020B0502040204020203" pitchFamily="34" charset="0"/>
                <a:cs typeface="Segoe UI" panose="020B0502040204020203" pitchFamily="34" charset="0"/>
              </a:rPr>
              <a:t>Assertions</a:t>
            </a:r>
            <a:endParaRPr lang="it-IT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Consentono la comparazione di valori risultanti dalla fase di «ACT»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 err="1">
                <a:latin typeface="Segoe UI" panose="020B0502040204020203" pitchFamily="34" charset="0"/>
                <a:cs typeface="Segoe UI" panose="020B0502040204020203" pitchFamily="34" charset="0"/>
              </a:rPr>
              <a:t>Isolating</a:t>
            </a: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4800" dirty="0" err="1">
                <a:latin typeface="Segoe UI" panose="020B0502040204020203" pitchFamily="34" charset="0"/>
                <a:cs typeface="Segoe UI" panose="020B0502040204020203" pitchFamily="34" charset="0"/>
              </a:rPr>
              <a:t>dependencies</a:t>
            </a:r>
            <a:endParaRPr lang="it-IT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Consente di isolare le aree di codice che stanno per essere testate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 err="1">
                <a:latin typeface="Segoe UI" panose="020B0502040204020203" pitchFamily="34" charset="0"/>
                <a:cs typeface="Segoe UI" panose="020B0502040204020203" pitchFamily="34" charset="0"/>
              </a:rPr>
              <a:t>Expectations</a:t>
            </a:r>
            <a:endParaRPr lang="it-IT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Gestione delle eccezioni</a:t>
            </a:r>
            <a:endParaRPr lang="it-IT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it-IT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it-IT" sz="3600" i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145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126" y="4494889"/>
            <a:ext cx="113406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Assemble + Act + Assert</a:t>
            </a:r>
          </a:p>
        </p:txBody>
      </p:sp>
    </p:spTree>
    <p:extLst>
      <p:ext uri="{BB962C8B-B14F-4D97-AF65-F5344CB8AC3E}">
        <p14:creationId xmlns:p14="http://schemas.microsoft.com/office/powerpoint/2010/main" val="368348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4830972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Conseguenze della non prevenzione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37020"/>
            <a:ext cx="1861581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I bug non risolti camuffano altri potenziali bug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ed indicano che “la qualità è solo un’opzione”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sono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 anche un costo aggiuntivo nel futuro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Discutere dei bug è una perdita di tempo (distrazione del team)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I bug non risolti viziano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le metriche del team e del progetto</a:t>
            </a:r>
            <a:endParaRPr lang="it-IT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	le stime preventive e i ritmi di release</a:t>
            </a:r>
          </a:p>
        </p:txBody>
      </p:sp>
    </p:spTree>
    <p:extLst>
      <p:ext uri="{BB962C8B-B14F-4D97-AF65-F5344CB8AC3E}">
        <p14:creationId xmlns:p14="http://schemas.microsoft.com/office/powerpoint/2010/main" val="39486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9925" y="1638916"/>
            <a:ext cx="10947507" cy="2771559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Unit Testing </a:t>
            </a:r>
            <a:br>
              <a:rPr lang="it-IT" dirty="0"/>
            </a:br>
            <a:r>
              <a:rPr lang="it-IT" dirty="0"/>
              <a:t>con SQL Server</a:t>
            </a:r>
            <a:endParaRPr lang="it-IT" sz="11048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9926" y="4849409"/>
            <a:ext cx="12178446" cy="2785455"/>
          </a:xfrm>
        </p:spPr>
        <p:txBody>
          <a:bodyPr>
            <a:normAutofit/>
          </a:bodyPr>
          <a:lstStyle/>
          <a:p>
            <a:r>
              <a:rPr lang="it-IT" dirty="0"/>
              <a:t>Alessandro Alpi</a:t>
            </a:r>
          </a:p>
          <a:p>
            <a:r>
              <a:rPr lang="it-IT" dirty="0"/>
              <a:t>@suxstellino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922" y="9692430"/>
            <a:ext cx="2538749" cy="1904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356" y="4410474"/>
            <a:ext cx="11207350" cy="322438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972402" y="1975790"/>
            <a:ext cx="8581839" cy="2097809"/>
            <a:chOff x="3312224" y="2609733"/>
            <a:chExt cx="6132148" cy="1498988"/>
          </a:xfrm>
        </p:grpSpPr>
        <p:grpSp>
          <p:nvGrpSpPr>
            <p:cNvPr id="7" name="Group 6"/>
            <p:cNvGrpSpPr/>
            <p:nvPr/>
          </p:nvGrpSpPr>
          <p:grpSpPr>
            <a:xfrm>
              <a:off x="7824192" y="2635830"/>
              <a:ext cx="1620180" cy="1472891"/>
              <a:chOff x="7073187" y="2448890"/>
              <a:chExt cx="1620180" cy="1472891"/>
            </a:xfrm>
          </p:grpSpPr>
          <p:sp>
            <p:nvSpPr>
              <p:cNvPr id="20" name="Freeform 17"/>
              <p:cNvSpPr>
                <a:spLocks noEditPoints="1"/>
              </p:cNvSpPr>
              <p:nvPr/>
            </p:nvSpPr>
            <p:spPr bwMode="auto">
              <a:xfrm>
                <a:off x="7073187" y="2448890"/>
                <a:ext cx="1080120" cy="1472891"/>
              </a:xfrm>
              <a:custGeom>
                <a:avLst/>
                <a:gdLst>
                  <a:gd name="T0" fmla="*/ 1460 w 1460"/>
                  <a:gd name="T1" fmla="*/ 384 h 1615"/>
                  <a:gd name="T2" fmla="*/ 1460 w 1460"/>
                  <a:gd name="T3" fmla="*/ 1359 h 1615"/>
                  <a:gd name="T4" fmla="*/ 1460 w 1460"/>
                  <a:gd name="T5" fmla="*/ 1359 h 1615"/>
                  <a:gd name="T6" fmla="*/ 730 w 1460"/>
                  <a:gd name="T7" fmla="*/ 1615 h 1615"/>
                  <a:gd name="T8" fmla="*/ 0 w 1460"/>
                  <a:gd name="T9" fmla="*/ 1359 h 1615"/>
                  <a:gd name="T10" fmla="*/ 0 w 1460"/>
                  <a:gd name="T11" fmla="*/ 1359 h 1615"/>
                  <a:gd name="T12" fmla="*/ 0 w 1460"/>
                  <a:gd name="T13" fmla="*/ 1359 h 1615"/>
                  <a:gd name="T14" fmla="*/ 0 w 1460"/>
                  <a:gd name="T15" fmla="*/ 1339 h 1615"/>
                  <a:gd name="T16" fmla="*/ 0 w 1460"/>
                  <a:gd name="T17" fmla="*/ 1329 h 1615"/>
                  <a:gd name="T18" fmla="*/ 0 w 1460"/>
                  <a:gd name="T19" fmla="*/ 394 h 1615"/>
                  <a:gd name="T20" fmla="*/ 730 w 1460"/>
                  <a:gd name="T21" fmla="*/ 591 h 1615"/>
                  <a:gd name="T22" fmla="*/ 1460 w 1460"/>
                  <a:gd name="T23" fmla="*/ 384 h 1615"/>
                  <a:gd name="T24" fmla="*/ 730 w 1460"/>
                  <a:gd name="T25" fmla="*/ 541 h 1615"/>
                  <a:gd name="T26" fmla="*/ 1460 w 1460"/>
                  <a:gd name="T27" fmla="*/ 275 h 1615"/>
                  <a:gd name="T28" fmla="*/ 730 w 1460"/>
                  <a:gd name="T29" fmla="*/ 0 h 1615"/>
                  <a:gd name="T30" fmla="*/ 0 w 1460"/>
                  <a:gd name="T31" fmla="*/ 275 h 1615"/>
                  <a:gd name="T32" fmla="*/ 730 w 1460"/>
                  <a:gd name="T33" fmla="*/ 541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60" h="1615">
                    <a:moveTo>
                      <a:pt x="1460" y="384"/>
                    </a:moveTo>
                    <a:cubicBezTo>
                      <a:pt x="1460" y="1359"/>
                      <a:pt x="1460" y="1359"/>
                      <a:pt x="1460" y="1359"/>
                    </a:cubicBezTo>
                    <a:cubicBezTo>
                      <a:pt x="1460" y="1359"/>
                      <a:pt x="1460" y="1359"/>
                      <a:pt x="1460" y="1359"/>
                    </a:cubicBezTo>
                    <a:cubicBezTo>
                      <a:pt x="1431" y="1507"/>
                      <a:pt x="1115" y="1615"/>
                      <a:pt x="730" y="1615"/>
                    </a:cubicBezTo>
                    <a:cubicBezTo>
                      <a:pt x="346" y="1615"/>
                      <a:pt x="30" y="1507"/>
                      <a:pt x="0" y="1359"/>
                    </a:cubicBezTo>
                    <a:cubicBezTo>
                      <a:pt x="0" y="1359"/>
                      <a:pt x="0" y="1359"/>
                      <a:pt x="0" y="1359"/>
                    </a:cubicBezTo>
                    <a:cubicBezTo>
                      <a:pt x="0" y="1359"/>
                      <a:pt x="0" y="1359"/>
                      <a:pt x="0" y="1359"/>
                    </a:cubicBezTo>
                    <a:cubicBezTo>
                      <a:pt x="0" y="1349"/>
                      <a:pt x="0" y="1349"/>
                      <a:pt x="0" y="1339"/>
                    </a:cubicBezTo>
                    <a:cubicBezTo>
                      <a:pt x="0" y="1339"/>
                      <a:pt x="0" y="1339"/>
                      <a:pt x="0" y="1329"/>
                    </a:cubicBezTo>
                    <a:cubicBezTo>
                      <a:pt x="0" y="394"/>
                      <a:pt x="0" y="394"/>
                      <a:pt x="0" y="394"/>
                    </a:cubicBezTo>
                    <a:cubicBezTo>
                      <a:pt x="119" y="522"/>
                      <a:pt x="434" y="591"/>
                      <a:pt x="730" y="591"/>
                    </a:cubicBezTo>
                    <a:cubicBezTo>
                      <a:pt x="1026" y="591"/>
                      <a:pt x="1342" y="522"/>
                      <a:pt x="1460" y="384"/>
                    </a:cubicBezTo>
                    <a:close/>
                    <a:moveTo>
                      <a:pt x="730" y="541"/>
                    </a:moveTo>
                    <a:cubicBezTo>
                      <a:pt x="1135" y="541"/>
                      <a:pt x="1460" y="423"/>
                      <a:pt x="1460" y="275"/>
                    </a:cubicBezTo>
                    <a:cubicBezTo>
                      <a:pt x="1460" y="128"/>
                      <a:pt x="1135" y="0"/>
                      <a:pt x="730" y="0"/>
                    </a:cubicBezTo>
                    <a:cubicBezTo>
                      <a:pt x="326" y="0"/>
                      <a:pt x="0" y="128"/>
                      <a:pt x="0" y="275"/>
                    </a:cubicBezTo>
                    <a:cubicBezTo>
                      <a:pt x="0" y="423"/>
                      <a:pt x="326" y="541"/>
                      <a:pt x="730" y="541"/>
                    </a:cubicBezTo>
                    <a:close/>
                  </a:path>
                </a:pathLst>
              </a:custGeom>
              <a:solidFill>
                <a:srgbClr val="60BB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728" y="3093851"/>
                <a:ext cx="389037" cy="389037"/>
              </a:xfrm>
              <a:prstGeom prst="rect">
                <a:avLst/>
              </a:prstGeom>
            </p:spPr>
          </p:pic>
          <p:grpSp>
            <p:nvGrpSpPr>
              <p:cNvPr id="22" name="Group 21"/>
              <p:cNvGrpSpPr/>
              <p:nvPr/>
            </p:nvGrpSpPr>
            <p:grpSpPr>
              <a:xfrm>
                <a:off x="8261319" y="2587136"/>
                <a:ext cx="432048" cy="930103"/>
                <a:chOff x="6744072" y="2619042"/>
                <a:chExt cx="432048" cy="930103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744072" y="2619042"/>
                  <a:ext cx="432048" cy="331904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744072" y="2923974"/>
                  <a:ext cx="432048" cy="331904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744072" y="3217241"/>
                  <a:ext cx="432048" cy="3319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Group 8"/>
            <p:cNvGrpSpPr/>
            <p:nvPr/>
          </p:nvGrpSpPr>
          <p:grpSpPr>
            <a:xfrm>
              <a:off x="3312224" y="2613061"/>
              <a:ext cx="1537943" cy="1472891"/>
              <a:chOff x="3312224" y="2613061"/>
              <a:chExt cx="1537943" cy="1472891"/>
            </a:xfrm>
          </p:grpSpPr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3312224" y="2613061"/>
                <a:ext cx="1080120" cy="1472891"/>
              </a:xfrm>
              <a:custGeom>
                <a:avLst/>
                <a:gdLst>
                  <a:gd name="T0" fmla="*/ 1460 w 1460"/>
                  <a:gd name="T1" fmla="*/ 384 h 1615"/>
                  <a:gd name="T2" fmla="*/ 1460 w 1460"/>
                  <a:gd name="T3" fmla="*/ 1359 h 1615"/>
                  <a:gd name="T4" fmla="*/ 1460 w 1460"/>
                  <a:gd name="T5" fmla="*/ 1359 h 1615"/>
                  <a:gd name="T6" fmla="*/ 730 w 1460"/>
                  <a:gd name="T7" fmla="*/ 1615 h 1615"/>
                  <a:gd name="T8" fmla="*/ 0 w 1460"/>
                  <a:gd name="T9" fmla="*/ 1359 h 1615"/>
                  <a:gd name="T10" fmla="*/ 0 w 1460"/>
                  <a:gd name="T11" fmla="*/ 1359 h 1615"/>
                  <a:gd name="T12" fmla="*/ 0 w 1460"/>
                  <a:gd name="T13" fmla="*/ 1359 h 1615"/>
                  <a:gd name="T14" fmla="*/ 0 w 1460"/>
                  <a:gd name="T15" fmla="*/ 1339 h 1615"/>
                  <a:gd name="T16" fmla="*/ 0 w 1460"/>
                  <a:gd name="T17" fmla="*/ 1329 h 1615"/>
                  <a:gd name="T18" fmla="*/ 0 w 1460"/>
                  <a:gd name="T19" fmla="*/ 394 h 1615"/>
                  <a:gd name="T20" fmla="*/ 730 w 1460"/>
                  <a:gd name="T21" fmla="*/ 591 h 1615"/>
                  <a:gd name="T22" fmla="*/ 1460 w 1460"/>
                  <a:gd name="T23" fmla="*/ 384 h 1615"/>
                  <a:gd name="T24" fmla="*/ 730 w 1460"/>
                  <a:gd name="T25" fmla="*/ 541 h 1615"/>
                  <a:gd name="T26" fmla="*/ 1460 w 1460"/>
                  <a:gd name="T27" fmla="*/ 275 h 1615"/>
                  <a:gd name="T28" fmla="*/ 730 w 1460"/>
                  <a:gd name="T29" fmla="*/ 0 h 1615"/>
                  <a:gd name="T30" fmla="*/ 0 w 1460"/>
                  <a:gd name="T31" fmla="*/ 275 h 1615"/>
                  <a:gd name="T32" fmla="*/ 730 w 1460"/>
                  <a:gd name="T33" fmla="*/ 541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60" h="1615">
                    <a:moveTo>
                      <a:pt x="1460" y="384"/>
                    </a:moveTo>
                    <a:cubicBezTo>
                      <a:pt x="1460" y="1359"/>
                      <a:pt x="1460" y="1359"/>
                      <a:pt x="1460" y="1359"/>
                    </a:cubicBezTo>
                    <a:cubicBezTo>
                      <a:pt x="1460" y="1359"/>
                      <a:pt x="1460" y="1359"/>
                      <a:pt x="1460" y="1359"/>
                    </a:cubicBezTo>
                    <a:cubicBezTo>
                      <a:pt x="1431" y="1507"/>
                      <a:pt x="1115" y="1615"/>
                      <a:pt x="730" y="1615"/>
                    </a:cubicBezTo>
                    <a:cubicBezTo>
                      <a:pt x="346" y="1615"/>
                      <a:pt x="30" y="1507"/>
                      <a:pt x="0" y="1359"/>
                    </a:cubicBezTo>
                    <a:cubicBezTo>
                      <a:pt x="0" y="1359"/>
                      <a:pt x="0" y="1359"/>
                      <a:pt x="0" y="1359"/>
                    </a:cubicBezTo>
                    <a:cubicBezTo>
                      <a:pt x="0" y="1359"/>
                      <a:pt x="0" y="1359"/>
                      <a:pt x="0" y="1359"/>
                    </a:cubicBezTo>
                    <a:cubicBezTo>
                      <a:pt x="0" y="1349"/>
                      <a:pt x="0" y="1349"/>
                      <a:pt x="0" y="1339"/>
                    </a:cubicBezTo>
                    <a:cubicBezTo>
                      <a:pt x="0" y="1339"/>
                      <a:pt x="0" y="1339"/>
                      <a:pt x="0" y="1329"/>
                    </a:cubicBezTo>
                    <a:cubicBezTo>
                      <a:pt x="0" y="394"/>
                      <a:pt x="0" y="394"/>
                      <a:pt x="0" y="394"/>
                    </a:cubicBezTo>
                    <a:cubicBezTo>
                      <a:pt x="119" y="522"/>
                      <a:pt x="434" y="591"/>
                      <a:pt x="730" y="591"/>
                    </a:cubicBezTo>
                    <a:cubicBezTo>
                      <a:pt x="1026" y="591"/>
                      <a:pt x="1342" y="522"/>
                      <a:pt x="1460" y="384"/>
                    </a:cubicBezTo>
                    <a:close/>
                    <a:moveTo>
                      <a:pt x="730" y="541"/>
                    </a:moveTo>
                    <a:cubicBezTo>
                      <a:pt x="1135" y="541"/>
                      <a:pt x="1460" y="423"/>
                      <a:pt x="1460" y="275"/>
                    </a:cubicBezTo>
                    <a:cubicBezTo>
                      <a:pt x="1460" y="128"/>
                      <a:pt x="1135" y="0"/>
                      <a:pt x="730" y="0"/>
                    </a:cubicBezTo>
                    <a:cubicBezTo>
                      <a:pt x="326" y="0"/>
                      <a:pt x="0" y="128"/>
                      <a:pt x="0" y="275"/>
                    </a:cubicBezTo>
                    <a:cubicBezTo>
                      <a:pt x="0" y="423"/>
                      <a:pt x="326" y="541"/>
                      <a:pt x="730" y="54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5793" y="3274516"/>
                <a:ext cx="372981" cy="371246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>
                <a:off x="4487218" y="3349214"/>
                <a:ext cx="360265" cy="523641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>
                <a:off x="4489902" y="2769918"/>
                <a:ext cx="360265" cy="523641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5568208" y="2609733"/>
              <a:ext cx="1593595" cy="1472891"/>
              <a:chOff x="5568208" y="2609733"/>
              <a:chExt cx="1593595" cy="1472891"/>
            </a:xfrm>
          </p:grpSpPr>
          <p:sp>
            <p:nvSpPr>
              <p:cNvPr id="11" name="Freeform 8"/>
              <p:cNvSpPr>
                <a:spLocks noEditPoints="1"/>
              </p:cNvSpPr>
              <p:nvPr/>
            </p:nvSpPr>
            <p:spPr bwMode="auto">
              <a:xfrm>
                <a:off x="5568208" y="2609733"/>
                <a:ext cx="1080120" cy="1472891"/>
              </a:xfrm>
              <a:custGeom>
                <a:avLst/>
                <a:gdLst>
                  <a:gd name="T0" fmla="*/ 1460 w 1460"/>
                  <a:gd name="T1" fmla="*/ 384 h 1615"/>
                  <a:gd name="T2" fmla="*/ 1460 w 1460"/>
                  <a:gd name="T3" fmla="*/ 1359 h 1615"/>
                  <a:gd name="T4" fmla="*/ 1460 w 1460"/>
                  <a:gd name="T5" fmla="*/ 1359 h 1615"/>
                  <a:gd name="T6" fmla="*/ 730 w 1460"/>
                  <a:gd name="T7" fmla="*/ 1615 h 1615"/>
                  <a:gd name="T8" fmla="*/ 0 w 1460"/>
                  <a:gd name="T9" fmla="*/ 1359 h 1615"/>
                  <a:gd name="T10" fmla="*/ 0 w 1460"/>
                  <a:gd name="T11" fmla="*/ 1359 h 1615"/>
                  <a:gd name="T12" fmla="*/ 0 w 1460"/>
                  <a:gd name="T13" fmla="*/ 1359 h 1615"/>
                  <a:gd name="T14" fmla="*/ 0 w 1460"/>
                  <a:gd name="T15" fmla="*/ 1339 h 1615"/>
                  <a:gd name="T16" fmla="*/ 0 w 1460"/>
                  <a:gd name="T17" fmla="*/ 1329 h 1615"/>
                  <a:gd name="T18" fmla="*/ 0 w 1460"/>
                  <a:gd name="T19" fmla="*/ 394 h 1615"/>
                  <a:gd name="T20" fmla="*/ 730 w 1460"/>
                  <a:gd name="T21" fmla="*/ 591 h 1615"/>
                  <a:gd name="T22" fmla="*/ 1460 w 1460"/>
                  <a:gd name="T23" fmla="*/ 384 h 1615"/>
                  <a:gd name="T24" fmla="*/ 730 w 1460"/>
                  <a:gd name="T25" fmla="*/ 541 h 1615"/>
                  <a:gd name="T26" fmla="*/ 1460 w 1460"/>
                  <a:gd name="T27" fmla="*/ 275 h 1615"/>
                  <a:gd name="T28" fmla="*/ 730 w 1460"/>
                  <a:gd name="T29" fmla="*/ 0 h 1615"/>
                  <a:gd name="T30" fmla="*/ 0 w 1460"/>
                  <a:gd name="T31" fmla="*/ 275 h 1615"/>
                  <a:gd name="T32" fmla="*/ 730 w 1460"/>
                  <a:gd name="T33" fmla="*/ 541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60" h="1615">
                    <a:moveTo>
                      <a:pt x="1460" y="384"/>
                    </a:moveTo>
                    <a:cubicBezTo>
                      <a:pt x="1460" y="1359"/>
                      <a:pt x="1460" y="1359"/>
                      <a:pt x="1460" y="1359"/>
                    </a:cubicBezTo>
                    <a:cubicBezTo>
                      <a:pt x="1460" y="1359"/>
                      <a:pt x="1460" y="1359"/>
                      <a:pt x="1460" y="1359"/>
                    </a:cubicBezTo>
                    <a:cubicBezTo>
                      <a:pt x="1431" y="1507"/>
                      <a:pt x="1115" y="1615"/>
                      <a:pt x="730" y="1615"/>
                    </a:cubicBezTo>
                    <a:cubicBezTo>
                      <a:pt x="346" y="1615"/>
                      <a:pt x="30" y="1507"/>
                      <a:pt x="0" y="1359"/>
                    </a:cubicBezTo>
                    <a:cubicBezTo>
                      <a:pt x="0" y="1359"/>
                      <a:pt x="0" y="1359"/>
                      <a:pt x="0" y="1359"/>
                    </a:cubicBezTo>
                    <a:cubicBezTo>
                      <a:pt x="0" y="1359"/>
                      <a:pt x="0" y="1359"/>
                      <a:pt x="0" y="1359"/>
                    </a:cubicBezTo>
                    <a:cubicBezTo>
                      <a:pt x="0" y="1349"/>
                      <a:pt x="0" y="1349"/>
                      <a:pt x="0" y="1339"/>
                    </a:cubicBezTo>
                    <a:cubicBezTo>
                      <a:pt x="0" y="1339"/>
                      <a:pt x="0" y="1339"/>
                      <a:pt x="0" y="1329"/>
                    </a:cubicBezTo>
                    <a:cubicBezTo>
                      <a:pt x="0" y="394"/>
                      <a:pt x="0" y="394"/>
                      <a:pt x="0" y="394"/>
                    </a:cubicBezTo>
                    <a:cubicBezTo>
                      <a:pt x="119" y="522"/>
                      <a:pt x="434" y="591"/>
                      <a:pt x="730" y="591"/>
                    </a:cubicBezTo>
                    <a:cubicBezTo>
                      <a:pt x="1026" y="591"/>
                      <a:pt x="1342" y="522"/>
                      <a:pt x="1460" y="384"/>
                    </a:cubicBezTo>
                    <a:close/>
                    <a:moveTo>
                      <a:pt x="730" y="541"/>
                    </a:moveTo>
                    <a:cubicBezTo>
                      <a:pt x="1135" y="541"/>
                      <a:pt x="1460" y="423"/>
                      <a:pt x="1460" y="275"/>
                    </a:cubicBezTo>
                    <a:cubicBezTo>
                      <a:pt x="1460" y="128"/>
                      <a:pt x="1135" y="0"/>
                      <a:pt x="730" y="0"/>
                    </a:cubicBezTo>
                    <a:cubicBezTo>
                      <a:pt x="326" y="0"/>
                      <a:pt x="0" y="128"/>
                      <a:pt x="0" y="275"/>
                    </a:cubicBezTo>
                    <a:cubicBezTo>
                      <a:pt x="0" y="423"/>
                      <a:pt x="326" y="541"/>
                      <a:pt x="730" y="54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 dirty="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1540"/>
              <a:stretch/>
            </p:blipFill>
            <p:spPr>
              <a:xfrm>
                <a:off x="6745330" y="3115124"/>
                <a:ext cx="333456" cy="313876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29755" y="2774076"/>
                <a:ext cx="432048" cy="33190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874723" y="3305234"/>
                <a:ext cx="467089" cy="340149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1540"/>
              <a:stretch/>
            </p:blipFill>
            <p:spPr>
              <a:xfrm>
                <a:off x="6745330" y="3454096"/>
                <a:ext cx="333456" cy="3138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3727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Worst</a:t>
            </a:r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6596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practices</a:t>
            </a:r>
            <a:endParaRPr lang="it-IT" sz="65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57" y="5896744"/>
            <a:ext cx="4937464" cy="3703098"/>
          </a:xfrm>
          <a:prstGeom prst="rect">
            <a:avLst/>
          </a:prstGeom>
        </p:spPr>
      </p:pic>
      <p:sp>
        <p:nvSpPr>
          <p:cNvPr id="4" name="CasellaDiTesto 22"/>
          <p:cNvSpPr txBox="1"/>
          <p:nvPr/>
        </p:nvSpPr>
        <p:spPr>
          <a:xfrm>
            <a:off x="608897" y="2223031"/>
            <a:ext cx="1404578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Testare procedure troppo complesse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Prima fare </a:t>
            </a:r>
            <a:r>
              <a:rPr lang="it-IT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refactor</a:t>
            </a: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, poi testare le unità</a:t>
            </a:r>
            <a:endParaRPr lang="it-IT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Testare più di un comportamento alla volta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Non applicare logiche di business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Testare senza isolare gli oggetti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	Vizi di integrazione (vincoli, errori fuori dal test)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Fare in modo che il test funzioni ignorando la </a:t>
            </a:r>
            <a:r>
              <a:rPr lang="it-IT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endParaRPr lang="it-IT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	Quella mania del verde </a:t>
            </a: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  <a:sym typeface="Wingdings"/>
              </a:rPr>
              <a:t>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  <a:sym typeface="Wingdings"/>
              </a:rPr>
              <a:t>Test su procedure irrilevanti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  <a:sym typeface="Wingdings"/>
              </a:rPr>
              <a:t>	Sono solo un costo </a:t>
            </a:r>
            <a:endParaRPr lang="it-IT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534" y="1414521"/>
            <a:ext cx="4287187" cy="428718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199648" y="7569003"/>
            <a:ext cx="1976164" cy="499236"/>
            <a:chOff x="6008026" y="3096434"/>
            <a:chExt cx="2397612" cy="60206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08026" y="3096434"/>
              <a:ext cx="783724" cy="6020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21914" y="3096434"/>
              <a:ext cx="783724" cy="6020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15198" y="3096434"/>
              <a:ext cx="783724" cy="6020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822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Lezioni derivanti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861581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Perciò, coprendo con unit test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Il codice è più leggibile (anche </a:t>
            </a:r>
            <a:r>
              <a:rPr lang="it-IT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autodocumentato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Il codice segue regole, e quindi è comprensibile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Il codice diventa quindi familiare, ed è più semplice intervenire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Copertura full vs Copertura parziale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	Qualità, l’avevo già detto</a:t>
            </a:r>
            <a:r>
              <a:rPr lang="it-IT" sz="4400" i="1"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  <a:r>
              <a:rPr lang="it-IT" sz="44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91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Conclusioni</a:t>
            </a:r>
            <a:endParaRPr lang="it-IT" sz="65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861581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Nessuna scusa per non testare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	Esattamente come per ogni metodo lato codice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I tool esistono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Ed esistono anche i generatori di dati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I processi di test aumentano la qualità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I requisiti di business sono più rispettati e «coperti»</a:t>
            </a:r>
          </a:p>
        </p:txBody>
      </p:sp>
    </p:spTree>
    <p:extLst>
      <p:ext uri="{BB962C8B-B14F-4D97-AF65-F5344CB8AC3E}">
        <p14:creationId xmlns:p14="http://schemas.microsoft.com/office/powerpoint/2010/main" val="3858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1453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367" y="3464121"/>
            <a:ext cx="7185806" cy="7401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49" y="2745074"/>
            <a:ext cx="9202565" cy="50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1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Risorse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897" y="2507844"/>
            <a:ext cx="189532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linkClick r:id="rId2"/>
              </a:rPr>
              <a:t>http://www.sqlservercentral.com/articles/Unit+Testing/123900/</a:t>
            </a:r>
            <a:endParaRPr lang="en-US" sz="3600" dirty="0"/>
          </a:p>
          <a:p>
            <a:r>
              <a:rPr lang="en-US" sz="3600" dirty="0">
                <a:hlinkClick r:id="rId3"/>
              </a:rPr>
              <a:t>https://msdn.microsoft.com/it-it/library/mt169842.aspx</a:t>
            </a:r>
            <a:endParaRPr lang="en-US" sz="3600" dirty="0"/>
          </a:p>
          <a:p>
            <a:r>
              <a:rPr lang="en-US" sz="3600" dirty="0">
                <a:hlinkClick r:id="rId4"/>
              </a:rPr>
              <a:t>https://www.youtube.com/watch?v=7tIHg3P0ea0</a:t>
            </a:r>
            <a:endParaRPr lang="en-US" sz="3600" dirty="0"/>
          </a:p>
          <a:p>
            <a:r>
              <a:rPr lang="en-US" sz="3600" dirty="0">
                <a:hlinkClick r:id="rId5"/>
              </a:rPr>
              <a:t>http://tsqlt.org/user-guide/tsqlt-tutorial/</a:t>
            </a:r>
            <a:endParaRPr lang="en-US" sz="3600" dirty="0"/>
          </a:p>
          <a:p>
            <a:r>
              <a:rPr lang="en-US" sz="3600" dirty="0">
                <a:hlinkClick r:id="rId6"/>
              </a:rPr>
              <a:t>http://datacentricity.net/tsqlt/</a:t>
            </a:r>
            <a:endParaRPr lang="en-US" sz="3600" dirty="0"/>
          </a:p>
          <a:p>
            <a:r>
              <a:rPr lang="en-US" sz="3600" dirty="0">
                <a:hlinkClick r:id="rId7"/>
              </a:rPr>
              <a:t>https://www.simple-talk.com/sql/t-sql-programming/getting-started-testing-databases-with-tsqlt/</a:t>
            </a:r>
            <a:endParaRPr lang="en-US" sz="3600" dirty="0"/>
          </a:p>
          <a:p>
            <a:r>
              <a:rPr lang="en-US" sz="3600" dirty="0">
                <a:hlinkClick r:id="rId8"/>
              </a:rPr>
              <a:t>http://www.red-gate.com/products/sql-development/sql-test/</a:t>
            </a:r>
            <a:endParaRPr lang="en-US" sz="3600" dirty="0"/>
          </a:p>
          <a:p>
            <a:r>
              <a:rPr lang="en-US" sz="3600" dirty="0">
                <a:hlinkClick r:id="rId9"/>
              </a:rPr>
              <a:t>https://www.youtube.com/watch?v=l68YO8NyoDc</a:t>
            </a:r>
            <a:endParaRPr lang="en-US" sz="3600" dirty="0"/>
          </a:p>
          <a:p>
            <a:r>
              <a:rPr lang="en-US" sz="3600">
                <a:hlinkClick r:id="rId10"/>
              </a:rPr>
              <a:t>http://blog.apexsql.com/whats-new-in-apexsql-unit-test-2016/</a:t>
            </a:r>
            <a:endParaRPr lang="en-US" sz="360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0407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145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126" y="4494889"/>
            <a:ext cx="11340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GRAZIE!</a:t>
            </a:r>
          </a:p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Ci rivediamo fra poco a Parma!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375" y="2211451"/>
            <a:ext cx="7030907" cy="3515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375" y="5934972"/>
            <a:ext cx="7035789" cy="3793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895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14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Alessandro Alpi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861581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Microsoft MVP – SQL Server dal 2008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Blog ITA: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http://blogs.dotnethell.it/suxstellino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Blog ENG: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http://suxstellino.wordpress.com/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CTO Engage IT Services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S.r.l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www.engageitservices.it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Team leader (Agile)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Communities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Getlatestversion.it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034" y="6739739"/>
            <a:ext cx="1849526" cy="1849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9755" y="2522030"/>
            <a:ext cx="3363883" cy="1367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2853" y="3889762"/>
            <a:ext cx="1809163" cy="12968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1549" y="5020849"/>
            <a:ext cx="1991770" cy="9294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0" y="5903453"/>
            <a:ext cx="3084266" cy="30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861581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Concetti di Unit Testing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Perché Unit Testing su database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Unit Testing framework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Unit Testing solution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Conclusioni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7362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Concetto di unit test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2893102" y="3136626"/>
            <a:ext cx="1433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In computer programming, unit testing is a software testing method by which </a:t>
            </a:r>
            <a:r>
              <a:rPr lang="en-US" sz="4400" b="1" i="1" dirty="0">
                <a:latin typeface="Segoe UI" panose="020B0502040204020203" pitchFamily="34" charset="0"/>
                <a:cs typeface="Segoe UI" panose="020B0502040204020203" pitchFamily="34" charset="0"/>
              </a:rPr>
              <a:t>individual units of source code</a:t>
            </a:r>
            <a:r>
              <a:rPr lang="en-US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, sets of one or more computer program modules together with associated control data, usage procedures, and operating procedures are tested to determine if they</a:t>
            </a:r>
            <a:r>
              <a:rPr lang="en-US" sz="4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are fit for use</a:t>
            </a:r>
            <a:r>
              <a:rPr lang="en-US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. The primary purpose of this approach is </a:t>
            </a:r>
            <a:r>
              <a:rPr lang="en-US" sz="4400" b="1" i="1" dirty="0">
                <a:latin typeface="Segoe UI" panose="020B0502040204020203" pitchFamily="34" charset="0"/>
                <a:cs typeface="Segoe UI" panose="020B0502040204020203" pitchFamily="34" charset="0"/>
              </a:rPr>
              <a:t>to find out bugs and prevent regressions</a:t>
            </a:r>
            <a:r>
              <a:rPr lang="en-US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5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Parleremo di..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4666146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Development teams</a:t>
            </a:r>
          </a:p>
          <a:p>
            <a:pPr>
              <a:spcBef>
                <a:spcPts val="600"/>
              </a:spcBef>
            </a:pP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	Codice e funzionalità</a:t>
            </a:r>
          </a:p>
          <a:p>
            <a:pPr>
              <a:spcBef>
                <a:spcPts val="600"/>
              </a:spcBef>
            </a:pP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	QA Team</a:t>
            </a:r>
          </a:p>
          <a:p>
            <a:pPr>
              <a:spcBef>
                <a:spcPts val="600"/>
              </a:spcBef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Evitare e prevenire le regressioni</a:t>
            </a:r>
          </a:p>
          <a:p>
            <a:pPr>
              <a:spcBef>
                <a:spcPts val="600"/>
              </a:spcBef>
            </a:pP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	Down e breaking </a:t>
            </a:r>
            <a:r>
              <a:rPr lang="it-IT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 presso i nostri clienti</a:t>
            </a:r>
          </a:p>
          <a:p>
            <a:pPr>
              <a:spcBef>
                <a:spcPts val="600"/>
              </a:spcBef>
            </a:pP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	Implementazioni in retro compatibilità</a:t>
            </a:r>
          </a:p>
          <a:p>
            <a:pPr>
              <a:spcBef>
                <a:spcPts val="600"/>
              </a:spcBef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Ridurre i bug e migliorare la qualità</a:t>
            </a:r>
          </a:p>
          <a:p>
            <a:pPr>
              <a:spcBef>
                <a:spcPts val="600"/>
              </a:spcBef>
            </a:pP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	Coprire «in tempo» di test il nostro codice</a:t>
            </a:r>
          </a:p>
          <a:p>
            <a:pPr>
              <a:spcBef>
                <a:spcPts val="600"/>
              </a:spcBef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..con produttività</a:t>
            </a:r>
          </a:p>
          <a:p>
            <a:pPr>
              <a:spcBef>
                <a:spcPts val="600"/>
              </a:spcBef>
            </a:pP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	Tool e framework «integrati» ed integrabili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551310" y="2522030"/>
            <a:ext cx="2746655" cy="1378245"/>
            <a:chOff x="9457123" y="1788996"/>
            <a:chExt cx="1728192" cy="867190"/>
          </a:xfrm>
        </p:grpSpPr>
        <p:sp>
          <p:nvSpPr>
            <p:cNvPr id="7" name="Content Placeholder 5"/>
            <p:cNvSpPr txBox="1">
              <a:spLocks/>
            </p:cNvSpPr>
            <p:nvPr/>
          </p:nvSpPr>
          <p:spPr>
            <a:xfrm flipH="1">
              <a:off x="9457123" y="1788996"/>
              <a:ext cx="1728192" cy="867190"/>
            </a:xfrm>
            <a:prstGeom prst="rect">
              <a:avLst/>
            </a:prstGeom>
            <a:solidFill>
              <a:srgbClr val="CD2548"/>
            </a:solidFill>
          </p:spPr>
          <p:txBody>
            <a:bodyPr vert="horz" lIns="91440" tIns="45720" rIns="91440" bIns="45720" rtlCol="0" anchor="b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 </a:t>
              </a:r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638944" y="1830036"/>
              <a:ext cx="1355024" cy="812062"/>
              <a:chOff x="9806213" y="1407620"/>
              <a:chExt cx="1355024" cy="812062"/>
            </a:xfrm>
          </p:grpSpPr>
          <p:sp>
            <p:nvSpPr>
              <p:cNvPr id="9" name="object 13"/>
              <p:cNvSpPr/>
              <p:nvPr/>
            </p:nvSpPr>
            <p:spPr>
              <a:xfrm>
                <a:off x="9806213" y="1407620"/>
                <a:ext cx="593157" cy="81120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0" name="object 13"/>
              <p:cNvSpPr/>
              <p:nvPr/>
            </p:nvSpPr>
            <p:spPr>
              <a:xfrm>
                <a:off x="10568080" y="1408475"/>
                <a:ext cx="593157" cy="81120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5550485" y="8082330"/>
            <a:ext cx="2727832" cy="1721565"/>
            <a:chOff x="9457123" y="4737762"/>
            <a:chExt cx="1728192" cy="982933"/>
          </a:xfrm>
        </p:grpSpPr>
        <p:sp>
          <p:nvSpPr>
            <p:cNvPr id="12" name="Content Placeholder 4"/>
            <p:cNvSpPr txBox="1">
              <a:spLocks/>
            </p:cNvSpPr>
            <p:nvPr/>
          </p:nvSpPr>
          <p:spPr>
            <a:xfrm flipH="1">
              <a:off x="9457123" y="4802420"/>
              <a:ext cx="1728192" cy="881387"/>
            </a:xfrm>
            <a:prstGeom prst="rect">
              <a:avLst/>
            </a:prstGeom>
            <a:solidFill>
              <a:srgbClr val="00BDE3"/>
            </a:solidFill>
          </p:spPr>
          <p:txBody>
            <a:bodyPr vert="horz" lIns="91440" tIns="45720" rIns="91440" bIns="45720" rtlCol="0" anchor="b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 </a:t>
              </a:r>
              <a:endParaRPr lang="en-GB" dirty="0"/>
            </a:p>
          </p:txBody>
        </p:sp>
        <p:sp>
          <p:nvSpPr>
            <p:cNvPr id="13" name="object 27"/>
            <p:cNvSpPr/>
            <p:nvPr/>
          </p:nvSpPr>
          <p:spPr>
            <a:xfrm flipV="1">
              <a:off x="9724388" y="4737762"/>
              <a:ext cx="1271746" cy="9829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764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550485" y="4339688"/>
            <a:ext cx="2728657" cy="1494396"/>
            <a:chOff x="9457123" y="2740615"/>
            <a:chExt cx="1728192" cy="946474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 flipH="1">
              <a:off x="9457123" y="2740615"/>
              <a:ext cx="1728192" cy="946474"/>
            </a:xfrm>
            <a:prstGeom prst="rect">
              <a:avLst/>
            </a:prstGeom>
            <a:solidFill>
              <a:srgbClr val="60BB0E"/>
            </a:solidFill>
          </p:spPr>
          <p:txBody>
            <a:bodyPr vert="horz" lIns="91440" tIns="45720" rIns="91440" bIns="45720"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/>
                <a:t> </a:t>
              </a:r>
              <a:endParaRPr lang="en-GB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l="839" t="2050" r="1716" b="3370"/>
            <a:stretch/>
          </p:blipFill>
          <p:spPr>
            <a:xfrm>
              <a:off x="9889171" y="2915312"/>
              <a:ext cx="864096" cy="642234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551310" y="6273498"/>
            <a:ext cx="2746655" cy="1523796"/>
            <a:chOff x="9457123" y="3771518"/>
            <a:chExt cx="1728192" cy="946474"/>
          </a:xfrm>
        </p:grpSpPr>
        <p:sp>
          <p:nvSpPr>
            <p:cNvPr id="18" name="Content Placeholder 2"/>
            <p:cNvSpPr txBox="1">
              <a:spLocks/>
            </p:cNvSpPr>
            <p:nvPr/>
          </p:nvSpPr>
          <p:spPr>
            <a:xfrm flipH="1">
              <a:off x="9457123" y="3771518"/>
              <a:ext cx="1728192" cy="946474"/>
            </a:xfrm>
            <a:prstGeom prst="rect">
              <a:avLst/>
            </a:prstGeom>
            <a:solidFill>
              <a:srgbClr val="FFC000"/>
            </a:solidFill>
          </p:spPr>
          <p:txBody>
            <a:bodyPr anchor="b"/>
            <a:lstStyle>
              <a:lvl1pPr marL="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Tx/>
                <a:buNone/>
                <a:defRPr sz="2400" kern="1200">
                  <a:solidFill>
                    <a:schemeClr val="bg1"/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defRPr>
              </a:lvl1pPr>
              <a:lvl2pPr marL="25425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Tx/>
                <a:buNone/>
                <a:defRPr sz="2800" kern="1200">
                  <a:solidFill>
                    <a:schemeClr val="bg1">
                      <a:lumMod val="75000"/>
                    </a:schemeClr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defRPr>
              </a:lvl2pPr>
              <a:lvl3pPr marL="491400" indent="0" algn="l" defTabSz="914400" rtl="0" eaLnBrk="1" latinLnBrk="0" hangingPunct="1">
                <a:spcBef>
                  <a:spcPct val="20000"/>
                </a:spcBef>
                <a:buClr>
                  <a:schemeClr val="tx1"/>
                </a:buClr>
                <a:buFontTx/>
                <a:buNone/>
                <a:defRPr sz="2400" kern="1200">
                  <a:solidFill>
                    <a:schemeClr val="bg1">
                      <a:lumMod val="50000"/>
                    </a:schemeClr>
                  </a:solidFill>
                  <a:latin typeface="Segoe UI Light" pitchFamily="34" charset="0"/>
                  <a:ea typeface="Segoe UI" pitchFamily="34" charset="0"/>
                  <a:cs typeface="Segoe UI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bg1"/>
                  </a:solidFill>
                  <a:latin typeface="Segoe WP" pitchFamily="34" charset="0"/>
                  <a:ea typeface="Segoe UI" pitchFamily="34" charset="0"/>
                  <a:cs typeface="Segoe UI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bg1"/>
                  </a:solidFill>
                  <a:latin typeface="Segoe WP" pitchFamily="34" charset="0"/>
                  <a:ea typeface="Segoe UI" pitchFamily="34" charset="0"/>
                  <a:cs typeface="Segoe UI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/>
                <a:t> </a:t>
              </a:r>
              <a:endParaRPr lang="en-GB" sz="20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751733" y="3861786"/>
              <a:ext cx="1146344" cy="818036"/>
              <a:chOff x="9919002" y="3439370"/>
              <a:chExt cx="1146344" cy="818036"/>
            </a:xfrm>
          </p:grpSpPr>
          <p:sp>
            <p:nvSpPr>
              <p:cNvPr id="20" name="object 27"/>
              <p:cNvSpPr/>
              <p:nvPr/>
            </p:nvSpPr>
            <p:spPr>
              <a:xfrm>
                <a:off x="10119222" y="3526146"/>
                <a:ext cx="946124" cy="73126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764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64658" y="3977848"/>
                <a:ext cx="200688" cy="208558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919002" y="3439370"/>
                <a:ext cx="400440" cy="4161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3501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Non parleremo di..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8615816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TDD (Test </a:t>
            </a:r>
            <a:r>
              <a:rPr lang="it-IT" sz="4800" dirty="0" err="1">
                <a:latin typeface="Segoe UI" panose="020B0502040204020203" pitchFamily="34" charset="0"/>
                <a:cs typeface="Segoe UI" panose="020B0502040204020203" pitchFamily="34" charset="0"/>
              </a:rPr>
              <a:t>Driven</a:t>
            </a: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 Development)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Stesura del test prima di quella del codice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Integration test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Test di più componenti in gruppo (integrazione tra i moduli)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Test di UI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Eventi, simulazioni di usabilità su GUI</a:t>
            </a:r>
            <a:endParaRPr lang="it-IT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Processi di automazione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In realtà verrà accennato 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  <a:sym typeface="Wingdings"/>
              </a:rPr>
              <a:t></a:t>
            </a: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Perché unit test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951801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Verifica</a:t>
            </a: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	Riduzione del numero di bug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	Individuazione degli errori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	Attinenza alle specifiche richieste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Supporto allo sviluppo evolutivo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it-IT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Continuous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Riduzione dei costi di sviluppo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	Altrimenti impiegato in fix</a:t>
            </a:r>
          </a:p>
        </p:txBody>
      </p:sp>
      <p:pic>
        <p:nvPicPr>
          <p:cNvPr id="4" name="Content Placeholder 4" descr="http://www.microsoft.com/global/security/sdl/PublishingImages/About/benefits_reducecost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2362" r="1822" b="2166"/>
          <a:stretch/>
        </p:blipFill>
        <p:spPr bwMode="auto">
          <a:xfrm>
            <a:off x="10553075" y="2668249"/>
            <a:ext cx="8124669" cy="590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23"/>
          <p:cNvSpPr txBox="1"/>
          <p:nvPr/>
        </p:nvSpPr>
        <p:spPr>
          <a:xfrm>
            <a:off x="608897" y="1115677"/>
            <a:ext cx="1200132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 non è solo questo</a:t>
            </a:r>
          </a:p>
        </p:txBody>
      </p:sp>
      <p:sp>
        <p:nvSpPr>
          <p:cNvPr id="6" name="CasellaDiTesto 22"/>
          <p:cNvSpPr txBox="1"/>
          <p:nvPr/>
        </p:nvSpPr>
        <p:spPr>
          <a:xfrm>
            <a:off x="885164" y="2522030"/>
            <a:ext cx="18615816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Altri vantaggi: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4800" dirty="0">
                <a:latin typeface="Segoe UI" panose="020B0502040204020203" pitchFamily="34" charset="0"/>
                <a:cs typeface="Segoe UI" panose="020B0502040204020203" pitchFamily="34" charset="0"/>
              </a:rPr>
              <a:t>	Sono 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automatizzabili (non time </a:t>
            </a:r>
            <a:r>
              <a:rPr lang="it-IT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consuming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) e veloci</a:t>
            </a: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Portano «</a:t>
            </a:r>
            <a:r>
              <a:rPr lang="it-IT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fiducia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» nel codice prodotto</a:t>
            </a: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Conseguentemente, si ha più «</a:t>
            </a:r>
            <a:r>
              <a:rPr lang="it-IT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coraggio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» nel fare </a:t>
            </a:r>
            <a:r>
              <a:rPr lang="it-IT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refactor</a:t>
            </a: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Portano un «</a:t>
            </a:r>
            <a:r>
              <a:rPr lang="it-IT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ritmo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» di lavoro, riducendo il tempo del test manuale</a:t>
            </a: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Consentono «</a:t>
            </a:r>
            <a:r>
              <a:rPr lang="it-IT" sz="4400" i="1" dirty="0">
                <a:latin typeface="Segoe UI" panose="020B0502040204020203" pitchFamily="34" charset="0"/>
                <a:cs typeface="Segoe UI" panose="020B0502040204020203" pitchFamily="34" charset="0"/>
              </a:rPr>
              <a:t>stime più precise</a:t>
            </a: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» per i cambiamenti</a:t>
            </a: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Rendono chiaro il codice</a:t>
            </a: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	Forniscono una buona documentazione dei metodi	</a:t>
            </a:r>
            <a:endParaRPr lang="it-IT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6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938117A7DDF348A8804FE2DE5227B5" ma:contentTypeVersion="3" ma:contentTypeDescription="Create a new document." ma:contentTypeScope="" ma:versionID="44ef3d7cc978f7402eea31fc3f3a5437">
  <xsd:schema xmlns:xsd="http://www.w3.org/2001/XMLSchema" xmlns:xs="http://www.w3.org/2001/XMLSchema" xmlns:p="http://schemas.microsoft.com/office/2006/metadata/properties" xmlns:ns2="334edbbe-12fe-4e4d-afdf-9f7fe7322ee2" targetNamespace="http://schemas.microsoft.com/office/2006/metadata/properties" ma:root="true" ma:fieldsID="7eb4eba7b78fe2a1713a4c1560f55a0c" ns2:_="">
    <xsd:import namespace="334edbbe-12fe-4e4d-afdf-9f7fe7322e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edbbe-12fe-4e4d-afdf-9f7fe7322e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118286-E1B3-4E63-A671-4F6A700B791C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334edbbe-12fe-4e4d-afdf-9f7fe7322ee2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9F24BB6-9113-47D0-BB3F-C511281F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4edbbe-12fe-4e4d-afdf-9f7fe7322e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3E0DD-65CE-4AAE-A21A-CC6E47FDB3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1991</TotalTime>
  <Words>415</Words>
  <Application>Microsoft Office PowerPoint</Application>
  <PresentationFormat>Custom</PresentationFormat>
  <Paragraphs>167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Segoe UI Light</vt:lpstr>
      <vt:lpstr>Wingdings</vt:lpstr>
      <vt:lpstr>Personalizza struttura</vt:lpstr>
      <vt:lpstr>PowerPoint Presentation</vt:lpstr>
      <vt:lpstr>Unit Testing  con SQL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Luciano Braverman</dc:creator>
  <cp:lastModifiedBy>Alessandro Alpi</cp:lastModifiedBy>
  <cp:revision>106</cp:revision>
  <cp:lastPrinted>2016-10-06T20:22:54Z</cp:lastPrinted>
  <dcterms:created xsi:type="dcterms:W3CDTF">2014-09-14T21:51:03Z</dcterms:created>
  <dcterms:modified xsi:type="dcterms:W3CDTF">2016-10-07T09:30:09Z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0x010100E3938117A7DDF348A8804FE2DE5227B5</vt:lpwstr>
  </property>
</Properties>
</file>